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2192000" cy="6858000"/>
  <p:notesSz cx="6858000" cy="12192000"/>
  <p:embeddedFontLst>
    <p:embeddedFont>
      <p:font typeface="MiSans" charset="-122" pitchFamily="34"/>
      <p:regular r:id="rId1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/Relationships>
</file>

<file path=ppt/media/>
</file>

<file path=ppt/media/image-1-1.jpg>
</file>

<file path=ppt/media/image-10-1.jpg>
</file>

<file path=ppt/media/image-2-1.jpg>
</file>

<file path=ppt/media/image-4-1.jpg>
</file>

<file path=ppt/media/image-5-1.jpg>
</file>

<file path=ppt/media/image-6-2.png>
</file>

<file path=ppt/media/image-6-3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image" Target="../media/image-6-2.png"/><Relationship Id="rId3" Type="http://schemas.openxmlformats.org/officeDocument/2006/relationships/image" Target="../media/image-6-3.jp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g.jpg">    </p:cNvPr>
          <p:cNvPicPr>
            <a:picLocks noChangeAspect="1"/>
          </p:cNvPicPr>
          <p:nvPr/>
        </p:nvPicPr>
        <p:blipFill>
          <a:blip r:embed="rId1"/>
          <a:srcRect l="0" r="0" t="0" b="24368"/>
          <a:stretch/>
        </p:blipFill>
        <p:spPr>
          <a:xfrm>
            <a:off x="0" y="1703705"/>
            <a:ext cx="12215495" cy="51676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48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932305" y="2021205"/>
            <a:ext cx="8327390" cy="1949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6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PhD Roadmap: OBIX+HDIS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77678"/>
            <a:ext cx="1918970" cy="52070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OBINexus Nnamdi Michael Okpala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2976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2976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77678"/>
            <a:ext cx="1918970" cy="24765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04/10/2025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22-d2nf9uh8bjvh7rlj0es0.jpg">    </p:cNvPr>
          <p:cNvPicPr>
            <a:picLocks noChangeAspect="1"/>
          </p:cNvPicPr>
          <p:nvPr/>
        </p:nvPicPr>
        <p:blipFill>
          <a:blip r:embed="rId1"/>
          <a:srcRect l="0" r="0" t="0" b="26208"/>
          <a:stretch/>
        </p:blipFill>
        <p:spPr>
          <a:xfrm>
            <a:off x="0" y="1816100"/>
            <a:ext cx="12192000" cy="50419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34000">
                <a:srgbClr val="F6F4ED">
                  <a:alpha val="0"/>
                </a:srgbClr>
              </a:gs>
              <a:gs pos="65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63969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189355" y="1661160"/>
            <a:ext cx="9812020" cy="177323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1500" b="1" spc="300" kern="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6976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7" name="Text 4"/>
          <p:cNvSpPr/>
          <p:nvPr/>
        </p:nvSpPr>
        <p:spPr>
          <a:xfrm>
            <a:off x="36976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777615" y="4456088"/>
            <a:ext cx="1918970" cy="24765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 AI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415405" y="4408170"/>
            <a:ext cx="2078990" cy="415290"/>
          </a:xfrm>
          <a:prstGeom prst="roundRect">
            <a:avLst>
              <a:gd name="adj" fmla="val 50000"/>
            </a:avLst>
          </a:prstGeom>
          <a:solidFill>
            <a:srgbClr val="F6F4ED"/>
          </a:solidFill>
          <a:ln/>
        </p:spPr>
      </p:sp>
      <p:sp>
        <p:nvSpPr>
          <p:cNvPr id="10" name="Text 7"/>
          <p:cNvSpPr/>
          <p:nvPr/>
        </p:nvSpPr>
        <p:spPr>
          <a:xfrm>
            <a:off x="6415405" y="4408170"/>
            <a:ext cx="2078990" cy="4152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6495415" y="4456088"/>
            <a:ext cx="1918970" cy="247650"/>
          </a:xfrm>
          <a:prstGeom prst="rect">
            <a:avLst/>
          </a:prstGeom>
          <a:solidFill>
            <a:srgbClr val="F6F4ED"/>
          </a:solidFill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16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2025/01/01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0" y="323786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0" y="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 rot="5400000">
            <a:off x="1025525" y="2640246"/>
            <a:ext cx="293611" cy="29372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6" name="Text 3"/>
          <p:cNvSpPr/>
          <p:nvPr/>
        </p:nvSpPr>
        <p:spPr>
          <a:xfrm rot="5400000">
            <a:off x="1025525" y="2640246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 rot="5400000">
            <a:off x="1138452" y="2753218"/>
            <a:ext cx="293611" cy="29372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8" name="Text 5"/>
          <p:cNvSpPr/>
          <p:nvPr/>
        </p:nvSpPr>
        <p:spPr>
          <a:xfrm rot="5400000">
            <a:off x="1138452" y="2753218"/>
            <a:ext cx="293611" cy="29372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5400000">
            <a:off x="1025525" y="3540612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0" name="Text 7"/>
          <p:cNvSpPr/>
          <p:nvPr/>
        </p:nvSpPr>
        <p:spPr>
          <a:xfrm rot="5400000">
            <a:off x="1025525" y="35406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 rot="5400000">
            <a:off x="1138452" y="3653446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2" name="Text 9"/>
          <p:cNvSpPr/>
          <p:nvPr/>
        </p:nvSpPr>
        <p:spPr>
          <a:xfrm rot="5400000">
            <a:off x="1138452" y="3653446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 rot="5400000">
            <a:off x="1025525" y="4440379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4" name="Text 11"/>
          <p:cNvSpPr/>
          <p:nvPr/>
        </p:nvSpPr>
        <p:spPr>
          <a:xfrm rot="5400000">
            <a:off x="1025525" y="4440379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 rot="5400000">
            <a:off x="1138452" y="4553212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16" name="Text 13"/>
          <p:cNvSpPr/>
          <p:nvPr/>
        </p:nvSpPr>
        <p:spPr>
          <a:xfrm rot="5400000">
            <a:off x="1138452" y="4553212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 rot="5400000">
            <a:off x="6283960" y="2640528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18" name="Text 15"/>
          <p:cNvSpPr/>
          <p:nvPr/>
        </p:nvSpPr>
        <p:spPr>
          <a:xfrm rot="5400000">
            <a:off x="6283960" y="26405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 rot="5400000">
            <a:off x="6396887" y="2753361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0" name="Text 17"/>
          <p:cNvSpPr/>
          <p:nvPr/>
        </p:nvSpPr>
        <p:spPr>
          <a:xfrm rot="5400000">
            <a:off x="6396887" y="27533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 rot="5400000">
            <a:off x="6283960" y="3540294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2" name="Text 19"/>
          <p:cNvSpPr/>
          <p:nvPr/>
        </p:nvSpPr>
        <p:spPr>
          <a:xfrm rot="5400000">
            <a:off x="6283960" y="35402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 rot="5400000">
            <a:off x="6396887" y="3653128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4" name="Text 21"/>
          <p:cNvSpPr/>
          <p:nvPr/>
        </p:nvSpPr>
        <p:spPr>
          <a:xfrm rot="5400000">
            <a:off x="6396887" y="3653128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 rot="5400000">
            <a:off x="6283960" y="4440061"/>
            <a:ext cx="293611" cy="293367"/>
          </a:xfrm>
          <a:prstGeom prst="triangle">
            <a:avLst/>
          </a:prstGeom>
          <a:solidFill>
            <a:srgbClr val="3A5A60"/>
          </a:solidFill>
          <a:ln/>
        </p:spPr>
      </p:sp>
      <p:sp>
        <p:nvSpPr>
          <p:cNvPr id="26" name="Text 23"/>
          <p:cNvSpPr/>
          <p:nvPr/>
        </p:nvSpPr>
        <p:spPr>
          <a:xfrm rot="5400000">
            <a:off x="6283960" y="4440061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 rot="5400000">
            <a:off x="6396887" y="4552894"/>
            <a:ext cx="293611" cy="293367"/>
          </a:xfrm>
          <a:prstGeom prst="triangle">
            <a:avLst/>
          </a:prstGeom>
          <a:solidFill>
            <a:srgbClr val="F6F4ED"/>
          </a:solidFill>
          <a:ln/>
        </p:spPr>
      </p:sp>
      <p:sp>
        <p:nvSpPr>
          <p:cNvPr id="28" name="Text 25"/>
          <p:cNvSpPr/>
          <p:nvPr/>
        </p:nvSpPr>
        <p:spPr>
          <a:xfrm rot="5400000">
            <a:off x="6396887" y="4552894"/>
            <a:ext cx="293611" cy="293367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1512242" y="2611438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2155927" y="2639116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Research Vision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512242" y="3511840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2155927" y="3539484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Research Questions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512242" y="4411606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2155927" y="4439251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Methodology Overview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770677" y="2611755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7414362" y="2639399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 1: Foundations (£31k)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770677" y="3511522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7414362" y="3539166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 2: Integration (£41k)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770677" y="4411288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7414362" y="4438933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0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Years 3-4: Scale (£620k)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g0.jpg">    </p:cNvPr>
          <p:cNvPicPr>
            <a:picLocks noChangeAspect="1"/>
          </p:cNvPicPr>
          <p:nvPr/>
        </p:nvPicPr>
        <p:blipFill>
          <a:blip r:embed="rId1"/>
          <a:srcRect l="0" r="0" t="4452" b="42565"/>
          <a:stretch/>
        </p:blipFill>
        <p:spPr>
          <a:xfrm>
            <a:off x="635" y="3236595"/>
            <a:ext cx="12192000" cy="36201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gradFill rotWithShape="1" flip="none">
            <a:gsLst>
              <a:gs pos="0">
                <a:srgbClr val="F6F4ED">
                  <a:alpha val="0"/>
                </a:srgbClr>
              </a:gs>
              <a:gs pos="12000">
                <a:srgbClr val="F6F4ED">
                  <a:alpha val="0"/>
                </a:srgbClr>
              </a:gs>
              <a:gs pos="50000">
                <a:srgbClr val="F6F4ED"/>
              </a:gs>
              <a:gs pos="95000">
                <a:srgbClr val="F6F4ED"/>
              </a:gs>
              <a:gs pos="100000">
                <a:srgbClr val="F6F4ED"/>
              </a:gs>
            </a:gsLst>
            <a:lin ang="162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635" y="-1270"/>
            <a:ext cx="12191365" cy="53333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17221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117221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8" name="Text 5"/>
          <p:cNvSpPr/>
          <p:nvPr/>
        </p:nvSpPr>
        <p:spPr>
          <a:xfrm>
            <a:off x="161353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739890" y="2220595"/>
            <a:ext cx="4023360" cy="2636520"/>
          </a:xfrm>
          <a:prstGeom prst="roundRect">
            <a:avLst>
              <a:gd name="adj" fmla="val 8333"/>
            </a:avLst>
          </a:prstGeom>
          <a:solidFill>
            <a:srgbClr val="000000">
              <a:alpha val="0"/>
            </a:srgbClr>
          </a:solidFill>
          <a:ln w="19050">
            <a:gradFill rotWithShape="1" flip="none">
              <a:gsLst>
                <a:gs pos="0">
                  <a:srgbClr val="3A5A60"/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00" scaled="1"/>
            </a:gra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6739890" y="2220595"/>
            <a:ext cx="4023360" cy="2636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solidFill>
            <a:srgbClr val="3A5A60"/>
          </a:solidFill>
          <a:ln/>
        </p:spPr>
      </p:sp>
      <p:sp>
        <p:nvSpPr>
          <p:cNvPr id="12" name="Text 9"/>
          <p:cNvSpPr/>
          <p:nvPr/>
        </p:nvSpPr>
        <p:spPr>
          <a:xfrm>
            <a:off x="7181215" y="3195955"/>
            <a:ext cx="487680" cy="7556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indent="0" marL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254502" y="943610"/>
            <a:ext cx="3654741" cy="13335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pPr algn="ct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339215" y="2494280"/>
            <a:ext cx="1625600" cy="622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01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476375" y="3428365"/>
            <a:ext cx="3387090" cy="9080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Technical Architecture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906895" y="2494280"/>
            <a:ext cx="1625600" cy="622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l" indent="0" marL="0">
              <a:lnSpc>
                <a:spcPct val="100000"/>
              </a:lnSpc>
              <a:buNone/>
            </a:pPr>
            <a:r>
              <a:rPr lang="en-US" sz="40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02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044055" y="3428365"/>
            <a:ext cx="3387090" cy="9080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just" indent="0" marL="0">
              <a:lnSpc>
                <a:spcPct val="100000"/>
              </a:lnSpc>
              <a:buNone/>
            </a:pPr>
            <a:r>
              <a:rPr lang="en-US" sz="2800" dirty="0">
                <a:solidFill>
                  <a:srgbClr val="40404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 &amp; Evaluation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11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Research Vision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4986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Computing from the Heart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108200"/>
            <a:ext cx="1219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Where Evolution Meets Dignity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591667" y="2870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9EAE9A"/>
          </a:solidFill>
          <a:ln/>
        </p:spPr>
      </p:sp>
      <p:sp>
        <p:nvSpPr>
          <p:cNvPr id="6" name="Shape 3"/>
          <p:cNvSpPr/>
          <p:nvPr/>
        </p:nvSpPr>
        <p:spPr>
          <a:xfrm>
            <a:off x="1871067" y="3149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96351"/>
                </a:moveTo>
                <a:lnTo>
                  <a:pt x="215205" y="77778"/>
                </a:lnTo>
                <a:cubicBezTo>
                  <a:pt x="192881" y="46881"/>
                  <a:pt x="157073" y="28575"/>
                  <a:pt x="118854" y="28575"/>
                </a:cubicBezTo>
                <a:cubicBezTo>
                  <a:pt x="53221" y="28575"/>
                  <a:pt x="0" y="81796"/>
                  <a:pt x="0" y="147429"/>
                </a:cubicBezTo>
                <a:lnTo>
                  <a:pt x="0" y="149751"/>
                </a:lnTo>
                <a:cubicBezTo>
                  <a:pt x="0" y="170825"/>
                  <a:pt x="5536" y="192613"/>
                  <a:pt x="14823" y="214313"/>
                </a:cubicBezTo>
                <a:lnTo>
                  <a:pt x="109478" y="214313"/>
                </a:lnTo>
                <a:cubicBezTo>
                  <a:pt x="112335" y="214313"/>
                  <a:pt x="114925" y="212616"/>
                  <a:pt x="116086" y="209937"/>
                </a:cubicBezTo>
                <a:lnTo>
                  <a:pt x="144482" y="141803"/>
                </a:lnTo>
                <a:cubicBezTo>
                  <a:pt x="147786" y="133945"/>
                  <a:pt x="155466" y="128766"/>
                  <a:pt x="163949" y="128588"/>
                </a:cubicBezTo>
                <a:cubicBezTo>
                  <a:pt x="172432" y="128409"/>
                  <a:pt x="180290" y="133410"/>
                  <a:pt x="183773" y="141178"/>
                </a:cubicBezTo>
                <a:lnTo>
                  <a:pt x="229582" y="242888"/>
                </a:lnTo>
                <a:lnTo>
                  <a:pt x="266551" y="168950"/>
                </a:lnTo>
                <a:cubicBezTo>
                  <a:pt x="270212" y="161717"/>
                  <a:pt x="277624" y="157073"/>
                  <a:pt x="285750" y="157073"/>
                </a:cubicBezTo>
                <a:cubicBezTo>
                  <a:pt x="293876" y="157073"/>
                  <a:pt x="301288" y="161627"/>
                  <a:pt x="304949" y="168950"/>
                </a:cubicBezTo>
                <a:lnTo>
                  <a:pt x="325666" y="210294"/>
                </a:lnTo>
                <a:cubicBezTo>
                  <a:pt x="326916" y="212705"/>
                  <a:pt x="329327" y="214223"/>
                  <a:pt x="332095" y="214223"/>
                </a:cubicBezTo>
                <a:lnTo>
                  <a:pt x="442466" y="214223"/>
                </a:lnTo>
                <a:cubicBezTo>
                  <a:pt x="451842" y="192524"/>
                  <a:pt x="457289" y="170736"/>
                  <a:pt x="457289" y="149662"/>
                </a:cubicBezTo>
                <a:lnTo>
                  <a:pt x="457289" y="147340"/>
                </a:lnTo>
                <a:cubicBezTo>
                  <a:pt x="457200" y="81796"/>
                  <a:pt x="403979" y="28575"/>
                  <a:pt x="338346" y="28575"/>
                </a:cubicBezTo>
                <a:cubicBezTo>
                  <a:pt x="300216" y="28575"/>
                  <a:pt x="264319" y="46881"/>
                  <a:pt x="241995" y="77778"/>
                </a:cubicBezTo>
                <a:lnTo>
                  <a:pt x="228600" y="96262"/>
                </a:lnTo>
                <a:close/>
                <a:moveTo>
                  <a:pt x="419338" y="257175"/>
                </a:moveTo>
                <a:lnTo>
                  <a:pt x="332006" y="257175"/>
                </a:lnTo>
                <a:cubicBezTo>
                  <a:pt x="313075" y="257175"/>
                  <a:pt x="295751" y="246459"/>
                  <a:pt x="287268" y="229493"/>
                </a:cubicBezTo>
                <a:lnTo>
                  <a:pt x="285750" y="226457"/>
                </a:lnTo>
                <a:lnTo>
                  <a:pt x="247799" y="302449"/>
                </a:lnTo>
                <a:cubicBezTo>
                  <a:pt x="244138" y="309860"/>
                  <a:pt x="236458" y="314504"/>
                  <a:pt x="228154" y="314325"/>
                </a:cubicBezTo>
                <a:cubicBezTo>
                  <a:pt x="219849" y="314146"/>
                  <a:pt x="212437" y="309235"/>
                  <a:pt x="209044" y="301734"/>
                </a:cubicBezTo>
                <a:lnTo>
                  <a:pt x="165021" y="203954"/>
                </a:lnTo>
                <a:lnTo>
                  <a:pt x="155644" y="226457"/>
                </a:lnTo>
                <a:cubicBezTo>
                  <a:pt x="147876" y="245120"/>
                  <a:pt x="129659" y="257264"/>
                  <a:pt x="109478" y="257264"/>
                </a:cubicBezTo>
                <a:lnTo>
                  <a:pt x="37862" y="257264"/>
                </a:lnTo>
                <a:cubicBezTo>
                  <a:pt x="80010" y="323165"/>
                  <a:pt x="147697" y="383798"/>
                  <a:pt x="190024" y="416123"/>
                </a:cubicBezTo>
                <a:cubicBezTo>
                  <a:pt x="201097" y="424517"/>
                  <a:pt x="214670" y="428714"/>
                  <a:pt x="228511" y="428714"/>
                </a:cubicBezTo>
                <a:cubicBezTo>
                  <a:pt x="242352" y="428714"/>
                  <a:pt x="256014" y="424607"/>
                  <a:pt x="266998" y="416123"/>
                </a:cubicBezTo>
                <a:cubicBezTo>
                  <a:pt x="309503" y="383709"/>
                  <a:pt x="377190" y="323076"/>
                  <a:pt x="419338" y="25717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1544439" y="4038600"/>
            <a:ext cx="1104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OBIX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54000" y="44450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Constitutional UI framework enforcing dignity-first design.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587901" y="32766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8A9B9C"/>
          </a:solidFill>
          <a:ln/>
        </p:spPr>
      </p:sp>
      <p:sp>
        <p:nvSpPr>
          <p:cNvPr id="10" name="Shape 7"/>
          <p:cNvSpPr/>
          <p:nvPr/>
        </p:nvSpPr>
        <p:spPr>
          <a:xfrm>
            <a:off x="5924451" y="35560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314325" y="0"/>
                </a:moveTo>
                <a:cubicBezTo>
                  <a:pt x="330131" y="0"/>
                  <a:pt x="342900" y="12769"/>
                  <a:pt x="342900" y="28575"/>
                </a:cubicBezTo>
                <a:cubicBezTo>
                  <a:pt x="342900" y="80189"/>
                  <a:pt x="321112" y="122158"/>
                  <a:pt x="291644" y="157609"/>
                </a:cubicBezTo>
                <a:cubicBezTo>
                  <a:pt x="270123" y="183416"/>
                  <a:pt x="243602" y="206812"/>
                  <a:pt x="216991" y="228600"/>
                </a:cubicBezTo>
                <a:cubicBezTo>
                  <a:pt x="243602" y="250478"/>
                  <a:pt x="270123" y="273784"/>
                  <a:pt x="291644" y="299591"/>
                </a:cubicBezTo>
                <a:cubicBezTo>
                  <a:pt x="321112" y="334953"/>
                  <a:pt x="342900" y="377011"/>
                  <a:pt x="342900" y="428625"/>
                </a:cubicBezTo>
                <a:cubicBezTo>
                  <a:pt x="342900" y="444431"/>
                  <a:pt x="330131" y="457200"/>
                  <a:pt x="314325" y="457200"/>
                </a:cubicBezTo>
                <a:cubicBezTo>
                  <a:pt x="298519" y="457200"/>
                  <a:pt x="285750" y="444431"/>
                  <a:pt x="285750" y="428625"/>
                </a:cubicBezTo>
                <a:lnTo>
                  <a:pt x="57150" y="428625"/>
                </a:lnTo>
                <a:cubicBezTo>
                  <a:pt x="57150" y="444431"/>
                  <a:pt x="44381" y="457200"/>
                  <a:pt x="28575" y="457200"/>
                </a:cubicBezTo>
                <a:cubicBezTo>
                  <a:pt x="12769" y="457200"/>
                  <a:pt x="0" y="444431"/>
                  <a:pt x="0" y="428625"/>
                </a:cubicBezTo>
                <a:cubicBezTo>
                  <a:pt x="0" y="377011"/>
                  <a:pt x="21788" y="335042"/>
                  <a:pt x="51256" y="299591"/>
                </a:cubicBezTo>
                <a:cubicBezTo>
                  <a:pt x="72777" y="273784"/>
                  <a:pt x="99298" y="250478"/>
                  <a:pt x="125909" y="228600"/>
                </a:cubicBezTo>
                <a:cubicBezTo>
                  <a:pt x="99298" y="206722"/>
                  <a:pt x="72777" y="183416"/>
                  <a:pt x="51256" y="157609"/>
                </a:cubicBezTo>
                <a:cubicBezTo>
                  <a:pt x="21788" y="122158"/>
                  <a:pt x="0" y="80189"/>
                  <a:pt x="0" y="28575"/>
                </a:cubicBezTo>
                <a:cubicBezTo>
                  <a:pt x="0" y="12769"/>
                  <a:pt x="12769" y="0"/>
                  <a:pt x="28575" y="0"/>
                </a:cubicBezTo>
                <a:cubicBezTo>
                  <a:pt x="44381" y="0"/>
                  <a:pt x="57150" y="12769"/>
                  <a:pt x="57150" y="28575"/>
                </a:cubicBezTo>
                <a:lnTo>
                  <a:pt x="285750" y="28575"/>
                </a:lnTo>
                <a:cubicBezTo>
                  <a:pt x="285750" y="12769"/>
                  <a:pt x="298519" y="0"/>
                  <a:pt x="314325" y="0"/>
                </a:cubicBezTo>
                <a:close/>
                <a:moveTo>
                  <a:pt x="253157" y="342900"/>
                </a:moveTo>
                <a:lnTo>
                  <a:pt x="89833" y="342900"/>
                </a:lnTo>
                <a:cubicBezTo>
                  <a:pt x="82510" y="352276"/>
                  <a:pt x="76349" y="361742"/>
                  <a:pt x="71438" y="371475"/>
                </a:cubicBezTo>
                <a:lnTo>
                  <a:pt x="271641" y="371475"/>
                </a:lnTo>
                <a:cubicBezTo>
                  <a:pt x="266640" y="361742"/>
                  <a:pt x="260479" y="352276"/>
                  <a:pt x="253246" y="342900"/>
                </a:cubicBezTo>
                <a:close/>
                <a:moveTo>
                  <a:pt x="212527" y="300038"/>
                </a:moveTo>
                <a:cubicBezTo>
                  <a:pt x="199757" y="288429"/>
                  <a:pt x="185916" y="276999"/>
                  <a:pt x="171450" y="265212"/>
                </a:cubicBezTo>
                <a:cubicBezTo>
                  <a:pt x="156984" y="276910"/>
                  <a:pt x="143143" y="288429"/>
                  <a:pt x="130373" y="300038"/>
                </a:cubicBezTo>
                <a:lnTo>
                  <a:pt x="212527" y="300038"/>
                </a:lnTo>
                <a:close/>
                <a:moveTo>
                  <a:pt x="89743" y="114300"/>
                </a:moveTo>
                <a:lnTo>
                  <a:pt x="253067" y="114300"/>
                </a:lnTo>
                <a:cubicBezTo>
                  <a:pt x="260390" y="104924"/>
                  <a:pt x="266551" y="95458"/>
                  <a:pt x="271463" y="85725"/>
                </a:cubicBezTo>
                <a:lnTo>
                  <a:pt x="71348" y="85725"/>
                </a:lnTo>
                <a:cubicBezTo>
                  <a:pt x="76349" y="95458"/>
                  <a:pt x="82510" y="104924"/>
                  <a:pt x="89743" y="114300"/>
                </a:cubicBezTo>
                <a:close/>
                <a:moveTo>
                  <a:pt x="130373" y="157163"/>
                </a:moveTo>
                <a:cubicBezTo>
                  <a:pt x="143143" y="168771"/>
                  <a:pt x="156984" y="180201"/>
                  <a:pt x="171450" y="191988"/>
                </a:cubicBezTo>
                <a:cubicBezTo>
                  <a:pt x="185916" y="180290"/>
                  <a:pt x="199757" y="168771"/>
                  <a:pt x="212527" y="157163"/>
                </a:cubicBezTo>
                <a:lnTo>
                  <a:pt x="130373" y="157163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1" name="Text 8"/>
          <p:cNvSpPr/>
          <p:nvPr/>
        </p:nvSpPr>
        <p:spPr>
          <a:xfrm>
            <a:off x="5539581" y="4445000"/>
            <a:ext cx="1117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HDIS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250234" y="48514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Directed evolution for backend resilience and coherence.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9584134" y="28702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C89F83"/>
          </a:solidFill>
          <a:ln/>
        </p:spPr>
      </p:sp>
      <p:sp>
        <p:nvSpPr>
          <p:cNvPr id="14" name="Shape 11"/>
          <p:cNvSpPr/>
          <p:nvPr/>
        </p:nvSpPr>
        <p:spPr>
          <a:xfrm>
            <a:off x="9863534" y="3149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0"/>
                </a:moveTo>
                <a:cubicBezTo>
                  <a:pt x="232708" y="0"/>
                  <a:pt x="236815" y="893"/>
                  <a:pt x="240566" y="2590"/>
                </a:cubicBezTo>
                <a:lnTo>
                  <a:pt x="408801" y="73938"/>
                </a:lnTo>
                <a:cubicBezTo>
                  <a:pt x="428446" y="82242"/>
                  <a:pt x="443091" y="101620"/>
                  <a:pt x="443002" y="125016"/>
                </a:cubicBezTo>
                <a:cubicBezTo>
                  <a:pt x="442555" y="213598"/>
                  <a:pt x="406122" y="375672"/>
                  <a:pt x="252264" y="449342"/>
                </a:cubicBezTo>
                <a:cubicBezTo>
                  <a:pt x="237351" y="456486"/>
                  <a:pt x="220028" y="456486"/>
                  <a:pt x="205115" y="449342"/>
                </a:cubicBezTo>
                <a:cubicBezTo>
                  <a:pt x="51167" y="375672"/>
                  <a:pt x="14823" y="213598"/>
                  <a:pt x="14377" y="125016"/>
                </a:cubicBezTo>
                <a:cubicBezTo>
                  <a:pt x="14287" y="101620"/>
                  <a:pt x="28932" y="82242"/>
                  <a:pt x="48577" y="73938"/>
                </a:cubicBezTo>
                <a:lnTo>
                  <a:pt x="216724" y="2590"/>
                </a:lnTo>
                <a:cubicBezTo>
                  <a:pt x="220474" y="893"/>
                  <a:pt x="224492" y="0"/>
                  <a:pt x="228600" y="0"/>
                </a:cubicBezTo>
                <a:close/>
                <a:moveTo>
                  <a:pt x="228600" y="59650"/>
                </a:moveTo>
                <a:lnTo>
                  <a:pt x="228600" y="397282"/>
                </a:lnTo>
                <a:cubicBezTo>
                  <a:pt x="351830" y="337631"/>
                  <a:pt x="384959" y="205472"/>
                  <a:pt x="385763" y="126355"/>
                </a:cubicBezTo>
                <a:lnTo>
                  <a:pt x="228600" y="59740"/>
                </a:lnTo>
                <a:lnTo>
                  <a:pt x="228600" y="59740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8921452" y="4038600"/>
            <a:ext cx="2336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FUD Mitigation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246467" y="4445000"/>
            <a:ext cx="3695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Active systems that evolve to serve humanity with dignity.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0414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Dual Crisis: Decoherence &amp; Dehumanization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3355975" y="20066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57150" y="28575"/>
                </a:moveTo>
                <a:cubicBezTo>
                  <a:pt x="25628" y="28575"/>
                  <a:pt x="0" y="54203"/>
                  <a:pt x="0" y="85725"/>
                </a:cubicBezTo>
                <a:lnTo>
                  <a:pt x="0" y="142875"/>
                </a:lnTo>
                <a:cubicBezTo>
                  <a:pt x="0" y="174397"/>
                  <a:pt x="25628" y="200025"/>
                  <a:pt x="57150" y="200025"/>
                </a:cubicBezTo>
                <a:lnTo>
                  <a:pt x="342900" y="200025"/>
                </a:lnTo>
                <a:cubicBezTo>
                  <a:pt x="374422" y="200025"/>
                  <a:pt x="400050" y="174397"/>
                  <a:pt x="400050" y="142875"/>
                </a:cubicBezTo>
                <a:lnTo>
                  <a:pt x="400050" y="85725"/>
                </a:lnTo>
                <a:cubicBezTo>
                  <a:pt x="400050" y="54203"/>
                  <a:pt x="374422" y="28575"/>
                  <a:pt x="342900" y="28575"/>
                </a:cubicBezTo>
                <a:lnTo>
                  <a:pt x="57150" y="28575"/>
                </a:lnTo>
                <a:close/>
                <a:moveTo>
                  <a:pt x="250031" y="92869"/>
                </a:moveTo>
                <a:cubicBezTo>
                  <a:pt x="261859" y="92869"/>
                  <a:pt x="271463" y="102472"/>
                  <a:pt x="271463" y="114300"/>
                </a:cubicBezTo>
                <a:cubicBezTo>
                  <a:pt x="271463" y="126128"/>
                  <a:pt x="261859" y="135731"/>
                  <a:pt x="250031" y="135731"/>
                </a:cubicBezTo>
                <a:cubicBezTo>
                  <a:pt x="238203" y="135731"/>
                  <a:pt x="228600" y="126128"/>
                  <a:pt x="228600" y="114300"/>
                </a:cubicBezTo>
                <a:cubicBezTo>
                  <a:pt x="228600" y="102472"/>
                  <a:pt x="238203" y="92869"/>
                  <a:pt x="250031" y="92869"/>
                </a:cubicBezTo>
                <a:close/>
                <a:moveTo>
                  <a:pt x="300038" y="114300"/>
                </a:moveTo>
                <a:cubicBezTo>
                  <a:pt x="300038" y="102472"/>
                  <a:pt x="309641" y="92869"/>
                  <a:pt x="321469" y="92869"/>
                </a:cubicBezTo>
                <a:cubicBezTo>
                  <a:pt x="333297" y="92869"/>
                  <a:pt x="342900" y="102472"/>
                  <a:pt x="342900" y="114300"/>
                </a:cubicBezTo>
                <a:cubicBezTo>
                  <a:pt x="342900" y="126128"/>
                  <a:pt x="333297" y="135731"/>
                  <a:pt x="321469" y="135731"/>
                </a:cubicBezTo>
                <a:cubicBezTo>
                  <a:pt x="309641" y="135731"/>
                  <a:pt x="300038" y="126128"/>
                  <a:pt x="300038" y="114300"/>
                </a:cubicBezTo>
                <a:close/>
                <a:moveTo>
                  <a:pt x="57150" y="257175"/>
                </a:moveTo>
                <a:cubicBezTo>
                  <a:pt x="25628" y="257175"/>
                  <a:pt x="0" y="282803"/>
                  <a:pt x="0" y="314325"/>
                </a:cubicBezTo>
                <a:lnTo>
                  <a:pt x="0" y="371475"/>
                </a:lnTo>
                <a:cubicBezTo>
                  <a:pt x="0" y="402997"/>
                  <a:pt x="25628" y="428625"/>
                  <a:pt x="57150" y="428625"/>
                </a:cubicBezTo>
                <a:lnTo>
                  <a:pt x="342900" y="428625"/>
                </a:lnTo>
                <a:cubicBezTo>
                  <a:pt x="374422" y="428625"/>
                  <a:pt x="400050" y="402997"/>
                  <a:pt x="400050" y="371475"/>
                </a:cubicBezTo>
                <a:lnTo>
                  <a:pt x="400050" y="314325"/>
                </a:lnTo>
                <a:cubicBezTo>
                  <a:pt x="400050" y="282803"/>
                  <a:pt x="374422" y="257175"/>
                  <a:pt x="342900" y="257175"/>
                </a:cubicBezTo>
                <a:lnTo>
                  <a:pt x="57150" y="257175"/>
                </a:lnTo>
                <a:close/>
                <a:moveTo>
                  <a:pt x="250031" y="321469"/>
                </a:moveTo>
                <a:cubicBezTo>
                  <a:pt x="261859" y="321469"/>
                  <a:pt x="271463" y="331072"/>
                  <a:pt x="271463" y="342900"/>
                </a:cubicBezTo>
                <a:cubicBezTo>
                  <a:pt x="271463" y="354728"/>
                  <a:pt x="261859" y="364331"/>
                  <a:pt x="250031" y="364331"/>
                </a:cubicBezTo>
                <a:cubicBezTo>
                  <a:pt x="238203" y="364331"/>
                  <a:pt x="228600" y="354728"/>
                  <a:pt x="228600" y="342900"/>
                </a:cubicBezTo>
                <a:cubicBezTo>
                  <a:pt x="228600" y="331072"/>
                  <a:pt x="238203" y="321469"/>
                  <a:pt x="250031" y="321469"/>
                </a:cubicBezTo>
                <a:close/>
                <a:moveTo>
                  <a:pt x="300038" y="342900"/>
                </a:moveTo>
                <a:cubicBezTo>
                  <a:pt x="300038" y="331072"/>
                  <a:pt x="309641" y="321469"/>
                  <a:pt x="321469" y="321469"/>
                </a:cubicBezTo>
                <a:cubicBezTo>
                  <a:pt x="333297" y="321469"/>
                  <a:pt x="342900" y="331072"/>
                  <a:pt x="342900" y="342900"/>
                </a:cubicBezTo>
                <a:cubicBezTo>
                  <a:pt x="342900" y="354728"/>
                  <a:pt x="333297" y="364331"/>
                  <a:pt x="321469" y="364331"/>
                </a:cubicBezTo>
                <a:cubicBezTo>
                  <a:pt x="309641" y="364331"/>
                  <a:pt x="300038" y="354728"/>
                  <a:pt x="300038" y="342900"/>
                </a:cubicBezTo>
                <a:close/>
              </a:path>
            </a:pathLst>
          </a:custGeom>
          <a:solidFill>
            <a:srgbClr val="8A9B9C"/>
          </a:solidFill>
          <a:ln/>
        </p:spPr>
      </p:sp>
      <p:sp>
        <p:nvSpPr>
          <p:cNvPr id="5" name="Text 2"/>
          <p:cNvSpPr/>
          <p:nvPr/>
        </p:nvSpPr>
        <p:spPr>
          <a:xfrm>
            <a:off x="1168400" y="2565400"/>
            <a:ext cx="477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Failure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422400" y="3022600"/>
            <a:ext cx="4267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Computational systems decay exponentially, reaching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C89F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42% coherence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after 10k operations before inevitable failure.</a:t>
            </a:r>
            <a:endParaRPr lang="en-US" sz="1600" dirty="0"/>
          </a:p>
        </p:txBody>
      </p:sp>
      <p:pic>
        <p:nvPicPr>
          <p:cNvPr id="7" name="Image 1" descr="https://kimi-web-img.moonshot.cn/img/oss.linstitute.net/0437910f2c3181e54afdf6eacb4450dcef553898.png">    </p:cNvPr>
          <p:cNvPicPr>
            <a:picLocks noChangeAspect="1"/>
          </p:cNvPicPr>
          <p:nvPr/>
        </p:nvPicPr>
        <p:blipFill>
          <a:blip r:embed="rId2"/>
          <a:srcRect l="0" r="0" t="30600" b="30600"/>
          <a:stretch/>
        </p:blipFill>
        <p:spPr>
          <a:xfrm>
            <a:off x="1422400" y="3937000"/>
            <a:ext cx="4267200" cy="1016000"/>
          </a:xfrm>
          <a:prstGeom prst="roundRect">
            <a:avLst>
              <a:gd name="adj" fmla="val 7500"/>
            </a:avLst>
          </a:prstGeom>
        </p:spPr>
      </p:pic>
      <p:sp>
        <p:nvSpPr>
          <p:cNvPr id="8" name="Shape 4"/>
          <p:cNvSpPr/>
          <p:nvPr/>
        </p:nvSpPr>
        <p:spPr>
          <a:xfrm>
            <a:off x="8378825" y="2006600"/>
            <a:ext cx="514350" cy="457200"/>
          </a:xfrm>
          <a:custGeom>
            <a:avLst/>
            <a:gdLst/>
            <a:ahLst/>
            <a:cxnLst/>
            <a:rect l="l" t="t" r="r" b="b"/>
            <a:pathLst>
              <a:path w="514350" h="457200">
                <a:moveTo>
                  <a:pt x="36612" y="-22235"/>
                </a:moveTo>
                <a:cubicBezTo>
                  <a:pt x="28218" y="-30629"/>
                  <a:pt x="14645" y="-30629"/>
                  <a:pt x="6340" y="-22235"/>
                </a:cubicBezTo>
                <a:cubicBezTo>
                  <a:pt x="-1965" y="-13841"/>
                  <a:pt x="-2054" y="-268"/>
                  <a:pt x="6251" y="8126"/>
                </a:cubicBezTo>
                <a:lnTo>
                  <a:pt x="477738" y="479614"/>
                </a:lnTo>
                <a:cubicBezTo>
                  <a:pt x="486132" y="488007"/>
                  <a:pt x="499705" y="488007"/>
                  <a:pt x="508010" y="479614"/>
                </a:cubicBezTo>
                <a:cubicBezTo>
                  <a:pt x="516315" y="471220"/>
                  <a:pt x="516404" y="457646"/>
                  <a:pt x="508010" y="449342"/>
                </a:cubicBezTo>
                <a:lnTo>
                  <a:pt x="278160" y="219402"/>
                </a:lnTo>
                <a:cubicBezTo>
                  <a:pt x="327273" y="209669"/>
                  <a:pt x="364331" y="166271"/>
                  <a:pt x="364331" y="114300"/>
                </a:cubicBezTo>
                <a:cubicBezTo>
                  <a:pt x="364331" y="55096"/>
                  <a:pt x="316379" y="7144"/>
                  <a:pt x="257175" y="7144"/>
                </a:cubicBezTo>
                <a:cubicBezTo>
                  <a:pt x="205204" y="7144"/>
                  <a:pt x="161806" y="44202"/>
                  <a:pt x="152073" y="93315"/>
                </a:cubicBezTo>
                <a:lnTo>
                  <a:pt x="36612" y="-22235"/>
                </a:lnTo>
                <a:close/>
                <a:moveTo>
                  <a:pt x="210383" y="272713"/>
                </a:moveTo>
                <a:cubicBezTo>
                  <a:pt x="132070" y="282714"/>
                  <a:pt x="71438" y="349597"/>
                  <a:pt x="71438" y="430679"/>
                </a:cubicBezTo>
                <a:cubicBezTo>
                  <a:pt x="71438" y="445324"/>
                  <a:pt x="83314" y="457200"/>
                  <a:pt x="97959" y="457200"/>
                </a:cubicBezTo>
                <a:lnTo>
                  <a:pt x="394871" y="457200"/>
                </a:lnTo>
                <a:lnTo>
                  <a:pt x="210383" y="272713"/>
                </a:lnTo>
                <a:close/>
              </a:path>
            </a:pathLst>
          </a:custGeom>
          <a:solidFill>
            <a:srgbClr val="8A9B9C"/>
          </a:solidFill>
          <a:ln/>
        </p:spPr>
      </p:sp>
      <p:sp>
        <p:nvSpPr>
          <p:cNvPr id="9" name="Text 5"/>
          <p:cNvSpPr/>
          <p:nvPr/>
        </p:nvSpPr>
        <p:spPr>
          <a:xfrm>
            <a:off x="6248400" y="2565400"/>
            <a:ext cx="477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Failure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6502400" y="3022600"/>
            <a:ext cx="4267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Human dignity erosion through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C89F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dark patterns, inaccessibility, and FUD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 Interfaces manipulate rather than serve.</a:t>
            </a:r>
            <a:endParaRPr lang="en-US" sz="1600" dirty="0"/>
          </a:p>
        </p:txBody>
      </p:sp>
      <p:pic>
        <p:nvPicPr>
          <p:cNvPr id="11" name="Image 2" descr="https://kimi-web-img.moonshot.cn/img/digitalsynopsis.com/7fd69a92e361ace6d8f0b6ff1ddb34ff32542924.jpg">    </p:cNvPr>
          <p:cNvPicPr>
            <a:picLocks noChangeAspect="1"/>
          </p:cNvPicPr>
          <p:nvPr/>
        </p:nvPicPr>
        <p:blipFill>
          <a:blip r:embed="rId3"/>
          <a:srcRect l="0" r="0" t="27679" b="27679"/>
          <a:stretch/>
        </p:blipFill>
        <p:spPr>
          <a:xfrm>
            <a:off x="6502400" y="3937000"/>
            <a:ext cx="4267200" cy="1016000"/>
          </a:xfrm>
          <a:prstGeom prst="roundRect">
            <a:avLst>
              <a:gd name="adj" fmla="val 7500"/>
            </a:avLst>
          </a:prstGeom>
        </p:spPr>
      </p:pic>
      <p:sp>
        <p:nvSpPr>
          <p:cNvPr id="12" name="Text 7"/>
          <p:cNvSpPr/>
          <p:nvPr/>
        </p:nvSpPr>
        <p:spPr>
          <a:xfrm>
            <a:off x="254000" y="5461000"/>
            <a:ext cx="1168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Impact: </a:t>
            </a:r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highlight>
                  <a:srgbClr val="C89F83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Exclusion, frustration, and mistrust </a:t>
            </a:r>
            <a:pPr algn="ctr" indent="0" marL="0">
              <a:lnSpc>
                <a:spcPct val="130000"/>
              </a:lnSpc>
              <a:buNone/>
            </a:pPr>
            <a:r>
              <a:rPr lang="en-US" sz="18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for all users.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600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Solution: A Revolution from the Heart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260600"/>
            <a:ext cx="975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 need systems that evolve to maintain coherence and interfaces that preserve human dignity by default. This is computing that adapts to serve humanity.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057573" y="3276600"/>
            <a:ext cx="4673600" cy="1981200"/>
          </a:xfrm>
          <a:custGeom>
            <a:avLst/>
            <a:gdLst/>
            <a:ahLst/>
            <a:cxnLst/>
            <a:rect l="l" t="t" r="r" b="b"/>
            <a:pathLst>
              <a:path w="4673600" h="1981200">
                <a:moveTo>
                  <a:pt x="101596" y="0"/>
                </a:moveTo>
                <a:lnTo>
                  <a:pt x="4572004" y="0"/>
                </a:lnTo>
                <a:cubicBezTo>
                  <a:pt x="4628114" y="0"/>
                  <a:pt x="4673600" y="45486"/>
                  <a:pt x="4673600" y="101596"/>
                </a:cubicBezTo>
                <a:lnTo>
                  <a:pt x="4673600" y="1879604"/>
                </a:lnTo>
                <a:cubicBezTo>
                  <a:pt x="4673600" y="1935714"/>
                  <a:pt x="4628114" y="1981200"/>
                  <a:pt x="45720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9EAE9A"/>
          </a:soli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6" name="Shape 3"/>
          <p:cNvSpPr/>
          <p:nvPr/>
        </p:nvSpPr>
        <p:spPr>
          <a:xfrm>
            <a:off x="3165773" y="3479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07615" y="4643"/>
                </a:moveTo>
                <a:cubicBezTo>
                  <a:pt x="220920" y="-1518"/>
                  <a:pt x="236280" y="-1518"/>
                  <a:pt x="249585" y="4643"/>
                </a:cubicBezTo>
                <a:lnTo>
                  <a:pt x="444788" y="94833"/>
                </a:lnTo>
                <a:cubicBezTo>
                  <a:pt x="452378" y="98316"/>
                  <a:pt x="457200" y="105906"/>
                  <a:pt x="457200" y="114300"/>
                </a:cubicBezTo>
                <a:cubicBezTo>
                  <a:pt x="457200" y="122694"/>
                  <a:pt x="452378" y="130284"/>
                  <a:pt x="444788" y="133767"/>
                </a:cubicBezTo>
                <a:lnTo>
                  <a:pt x="249585" y="223957"/>
                </a:lnTo>
                <a:cubicBezTo>
                  <a:pt x="236280" y="230118"/>
                  <a:pt x="220920" y="230118"/>
                  <a:pt x="207615" y="223957"/>
                </a:cubicBezTo>
                <a:lnTo>
                  <a:pt x="12412" y="133767"/>
                </a:lnTo>
                <a:cubicBezTo>
                  <a:pt x="4822" y="130195"/>
                  <a:pt x="0" y="122605"/>
                  <a:pt x="0" y="114300"/>
                </a:cubicBezTo>
                <a:cubicBezTo>
                  <a:pt x="0" y="105995"/>
                  <a:pt x="4822" y="98316"/>
                  <a:pt x="12412" y="94833"/>
                </a:cubicBezTo>
                <a:lnTo>
                  <a:pt x="207615" y="4643"/>
                </a:lnTo>
                <a:close/>
                <a:moveTo>
                  <a:pt x="42952" y="195024"/>
                </a:moveTo>
                <a:lnTo>
                  <a:pt x="189667" y="262801"/>
                </a:lnTo>
                <a:cubicBezTo>
                  <a:pt x="214402" y="274231"/>
                  <a:pt x="242888" y="274231"/>
                  <a:pt x="267623" y="262801"/>
                </a:cubicBezTo>
                <a:lnTo>
                  <a:pt x="414338" y="195024"/>
                </a:lnTo>
                <a:lnTo>
                  <a:pt x="444788" y="209133"/>
                </a:lnTo>
                <a:cubicBezTo>
                  <a:pt x="452378" y="212616"/>
                  <a:pt x="457200" y="220206"/>
                  <a:pt x="457200" y="228600"/>
                </a:cubicBezTo>
                <a:cubicBezTo>
                  <a:pt x="457200" y="236994"/>
                  <a:pt x="452378" y="244584"/>
                  <a:pt x="444788" y="248067"/>
                </a:cubicBezTo>
                <a:lnTo>
                  <a:pt x="249585" y="338257"/>
                </a:lnTo>
                <a:cubicBezTo>
                  <a:pt x="236280" y="344418"/>
                  <a:pt x="220920" y="344418"/>
                  <a:pt x="207615" y="338257"/>
                </a:cubicBezTo>
                <a:lnTo>
                  <a:pt x="12412" y="248067"/>
                </a:lnTo>
                <a:cubicBezTo>
                  <a:pt x="4822" y="244495"/>
                  <a:pt x="0" y="236905"/>
                  <a:pt x="0" y="228600"/>
                </a:cubicBezTo>
                <a:cubicBezTo>
                  <a:pt x="0" y="220295"/>
                  <a:pt x="4822" y="212616"/>
                  <a:pt x="12412" y="209133"/>
                </a:cubicBezTo>
                <a:lnTo>
                  <a:pt x="42863" y="195024"/>
                </a:lnTo>
                <a:close/>
                <a:moveTo>
                  <a:pt x="12412" y="323433"/>
                </a:moveTo>
                <a:lnTo>
                  <a:pt x="42863" y="309324"/>
                </a:lnTo>
                <a:lnTo>
                  <a:pt x="189577" y="377101"/>
                </a:lnTo>
                <a:cubicBezTo>
                  <a:pt x="214313" y="388531"/>
                  <a:pt x="242798" y="388531"/>
                  <a:pt x="267533" y="377101"/>
                </a:cubicBezTo>
                <a:lnTo>
                  <a:pt x="414248" y="309324"/>
                </a:lnTo>
                <a:lnTo>
                  <a:pt x="444698" y="323433"/>
                </a:lnTo>
                <a:cubicBezTo>
                  <a:pt x="452289" y="326916"/>
                  <a:pt x="457111" y="334506"/>
                  <a:pt x="457111" y="342900"/>
                </a:cubicBezTo>
                <a:cubicBezTo>
                  <a:pt x="457111" y="351294"/>
                  <a:pt x="452289" y="358884"/>
                  <a:pt x="444698" y="362367"/>
                </a:cubicBezTo>
                <a:lnTo>
                  <a:pt x="249495" y="452557"/>
                </a:lnTo>
                <a:cubicBezTo>
                  <a:pt x="236190" y="458718"/>
                  <a:pt x="220831" y="458718"/>
                  <a:pt x="207526" y="452557"/>
                </a:cubicBezTo>
                <a:lnTo>
                  <a:pt x="12412" y="362367"/>
                </a:lnTo>
                <a:cubicBezTo>
                  <a:pt x="4822" y="358795"/>
                  <a:pt x="0" y="351205"/>
                  <a:pt x="0" y="342900"/>
                </a:cubicBezTo>
                <a:cubicBezTo>
                  <a:pt x="0" y="334595"/>
                  <a:pt x="4822" y="326916"/>
                  <a:pt x="12412" y="32343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Text 4"/>
          <p:cNvSpPr/>
          <p:nvPr/>
        </p:nvSpPr>
        <p:spPr>
          <a:xfrm>
            <a:off x="2133699" y="4089400"/>
            <a:ext cx="2527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OBIX Framework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60773" y="4546600"/>
            <a:ext cx="4267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Constitutional UI components with 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machine-verifiable human rights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ensuring dignity by design.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934373" y="4013200"/>
            <a:ext cx="825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90000"/>
              </a:lnSpc>
              <a:buNone/>
            </a:pPr>
            <a:r>
              <a:rPr lang="en-US" sz="3600" dirty="0">
                <a:solidFill>
                  <a:srgbClr val="C89F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460827" y="3276600"/>
            <a:ext cx="4673600" cy="1981200"/>
          </a:xfrm>
          <a:custGeom>
            <a:avLst/>
            <a:gdLst/>
            <a:ahLst/>
            <a:cxnLst/>
            <a:rect l="l" t="t" r="r" b="b"/>
            <a:pathLst>
              <a:path w="4673600" h="1981200">
                <a:moveTo>
                  <a:pt x="101596" y="0"/>
                </a:moveTo>
                <a:lnTo>
                  <a:pt x="4572004" y="0"/>
                </a:lnTo>
                <a:cubicBezTo>
                  <a:pt x="4628114" y="0"/>
                  <a:pt x="4673600" y="45486"/>
                  <a:pt x="4673600" y="101596"/>
                </a:cubicBezTo>
                <a:lnTo>
                  <a:pt x="4673600" y="1879604"/>
                </a:lnTo>
                <a:cubicBezTo>
                  <a:pt x="4673600" y="1935714"/>
                  <a:pt x="4628114" y="1981200"/>
                  <a:pt x="45720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8A9B9C"/>
          </a:solidFill>
          <a:ln/>
          <a:effectLst>
            <a:outerShdw sx="100000" sy="100000" kx="0" ky="0" algn="bl" rotWithShape="0" blurRad="76200" dist="50800" dir="5400000">
              <a:srgbClr val="000000">
                <a:alpha val="10196"/>
              </a:srgbClr>
            </a:outerShdw>
          </a:effectLst>
        </p:spPr>
      </p:sp>
      <p:sp>
        <p:nvSpPr>
          <p:cNvPr id="11" name="Shape 8"/>
          <p:cNvSpPr/>
          <p:nvPr/>
        </p:nvSpPr>
        <p:spPr>
          <a:xfrm>
            <a:off x="8511877" y="3479800"/>
            <a:ext cx="571500" cy="457200"/>
          </a:xfrm>
          <a:custGeom>
            <a:avLst/>
            <a:gdLst/>
            <a:ahLst/>
            <a:cxnLst/>
            <a:rect l="l" t="t" r="r" b="b"/>
            <a:pathLst>
              <a:path w="571500" h="457200">
                <a:moveTo>
                  <a:pt x="371386" y="187970"/>
                </a:moveTo>
                <a:cubicBezTo>
                  <a:pt x="382280" y="185023"/>
                  <a:pt x="393710" y="190202"/>
                  <a:pt x="398621" y="200293"/>
                </a:cubicBezTo>
                <a:lnTo>
                  <a:pt x="415230" y="233869"/>
                </a:lnTo>
                <a:cubicBezTo>
                  <a:pt x="424428" y="235119"/>
                  <a:pt x="433447" y="237619"/>
                  <a:pt x="441930" y="241102"/>
                </a:cubicBezTo>
                <a:lnTo>
                  <a:pt x="473184" y="220295"/>
                </a:lnTo>
                <a:cubicBezTo>
                  <a:pt x="482560" y="214045"/>
                  <a:pt x="494973" y="215295"/>
                  <a:pt x="502920" y="223242"/>
                </a:cubicBezTo>
                <a:lnTo>
                  <a:pt x="520065" y="240387"/>
                </a:lnTo>
                <a:cubicBezTo>
                  <a:pt x="528012" y="248335"/>
                  <a:pt x="529263" y="260836"/>
                  <a:pt x="523012" y="270123"/>
                </a:cubicBezTo>
                <a:lnTo>
                  <a:pt x="502206" y="301288"/>
                </a:lnTo>
                <a:cubicBezTo>
                  <a:pt x="503902" y="305485"/>
                  <a:pt x="505420" y="309860"/>
                  <a:pt x="506670" y="314414"/>
                </a:cubicBezTo>
                <a:cubicBezTo>
                  <a:pt x="507921" y="318968"/>
                  <a:pt x="508724" y="323433"/>
                  <a:pt x="509349" y="327987"/>
                </a:cubicBezTo>
                <a:lnTo>
                  <a:pt x="543014" y="344597"/>
                </a:lnTo>
                <a:cubicBezTo>
                  <a:pt x="553105" y="349597"/>
                  <a:pt x="558284" y="361027"/>
                  <a:pt x="555337" y="371832"/>
                </a:cubicBezTo>
                <a:lnTo>
                  <a:pt x="549086" y="395228"/>
                </a:lnTo>
                <a:cubicBezTo>
                  <a:pt x="546140" y="406033"/>
                  <a:pt x="536049" y="413355"/>
                  <a:pt x="524798" y="412641"/>
                </a:cubicBezTo>
                <a:lnTo>
                  <a:pt x="487293" y="410230"/>
                </a:lnTo>
                <a:cubicBezTo>
                  <a:pt x="481667" y="417463"/>
                  <a:pt x="475149" y="424160"/>
                  <a:pt x="467737" y="429875"/>
                </a:cubicBezTo>
                <a:lnTo>
                  <a:pt x="470148" y="467291"/>
                </a:lnTo>
                <a:cubicBezTo>
                  <a:pt x="470862" y="478542"/>
                  <a:pt x="463540" y="488722"/>
                  <a:pt x="452735" y="491579"/>
                </a:cubicBezTo>
                <a:lnTo>
                  <a:pt x="429339" y="497830"/>
                </a:lnTo>
                <a:cubicBezTo>
                  <a:pt x="418445" y="500777"/>
                  <a:pt x="407104" y="495598"/>
                  <a:pt x="402104" y="485507"/>
                </a:cubicBezTo>
                <a:lnTo>
                  <a:pt x="385495" y="451931"/>
                </a:lnTo>
                <a:cubicBezTo>
                  <a:pt x="376297" y="450681"/>
                  <a:pt x="367278" y="448181"/>
                  <a:pt x="358795" y="444698"/>
                </a:cubicBezTo>
                <a:lnTo>
                  <a:pt x="327541" y="465505"/>
                </a:lnTo>
                <a:cubicBezTo>
                  <a:pt x="318165" y="471755"/>
                  <a:pt x="305753" y="470505"/>
                  <a:pt x="297805" y="462558"/>
                </a:cubicBezTo>
                <a:lnTo>
                  <a:pt x="280660" y="445413"/>
                </a:lnTo>
                <a:cubicBezTo>
                  <a:pt x="272713" y="437465"/>
                  <a:pt x="271463" y="425053"/>
                  <a:pt x="277713" y="415677"/>
                </a:cubicBezTo>
                <a:lnTo>
                  <a:pt x="298519" y="384423"/>
                </a:lnTo>
                <a:cubicBezTo>
                  <a:pt x="296823" y="380226"/>
                  <a:pt x="295305" y="375851"/>
                  <a:pt x="294055" y="371296"/>
                </a:cubicBezTo>
                <a:cubicBezTo>
                  <a:pt x="292804" y="366742"/>
                  <a:pt x="292001" y="362188"/>
                  <a:pt x="291376" y="357723"/>
                </a:cubicBezTo>
                <a:lnTo>
                  <a:pt x="257711" y="341114"/>
                </a:lnTo>
                <a:cubicBezTo>
                  <a:pt x="247620" y="336113"/>
                  <a:pt x="242530" y="324683"/>
                  <a:pt x="245388" y="313879"/>
                </a:cubicBezTo>
                <a:lnTo>
                  <a:pt x="251639" y="290483"/>
                </a:lnTo>
                <a:cubicBezTo>
                  <a:pt x="254585" y="279678"/>
                  <a:pt x="264676" y="272355"/>
                  <a:pt x="275927" y="273070"/>
                </a:cubicBezTo>
                <a:lnTo>
                  <a:pt x="313343" y="275481"/>
                </a:lnTo>
                <a:cubicBezTo>
                  <a:pt x="318968" y="268248"/>
                  <a:pt x="325487" y="261551"/>
                  <a:pt x="332899" y="255836"/>
                </a:cubicBezTo>
                <a:lnTo>
                  <a:pt x="330488" y="218509"/>
                </a:lnTo>
                <a:cubicBezTo>
                  <a:pt x="329773" y="207258"/>
                  <a:pt x="337096" y="197078"/>
                  <a:pt x="347901" y="194221"/>
                </a:cubicBezTo>
                <a:lnTo>
                  <a:pt x="371296" y="187970"/>
                </a:lnTo>
                <a:close/>
                <a:moveTo>
                  <a:pt x="400407" y="303609"/>
                </a:moveTo>
                <a:cubicBezTo>
                  <a:pt x="378722" y="303634"/>
                  <a:pt x="361137" y="321260"/>
                  <a:pt x="361161" y="342945"/>
                </a:cubicBezTo>
                <a:cubicBezTo>
                  <a:pt x="361186" y="364630"/>
                  <a:pt x="378811" y="382215"/>
                  <a:pt x="400496" y="382191"/>
                </a:cubicBezTo>
                <a:cubicBezTo>
                  <a:pt x="422182" y="382166"/>
                  <a:pt x="439767" y="364540"/>
                  <a:pt x="439742" y="342855"/>
                </a:cubicBezTo>
                <a:cubicBezTo>
                  <a:pt x="439718" y="321170"/>
                  <a:pt x="422092" y="303585"/>
                  <a:pt x="400407" y="303609"/>
                </a:cubicBezTo>
                <a:close/>
                <a:moveTo>
                  <a:pt x="200829" y="-40630"/>
                </a:moveTo>
                <a:lnTo>
                  <a:pt x="224224" y="-34379"/>
                </a:lnTo>
                <a:cubicBezTo>
                  <a:pt x="235029" y="-31433"/>
                  <a:pt x="242352" y="-21253"/>
                  <a:pt x="241637" y="-10091"/>
                </a:cubicBezTo>
                <a:lnTo>
                  <a:pt x="239226" y="27236"/>
                </a:lnTo>
                <a:cubicBezTo>
                  <a:pt x="246638" y="32951"/>
                  <a:pt x="253157" y="39559"/>
                  <a:pt x="258782" y="46881"/>
                </a:cubicBezTo>
                <a:lnTo>
                  <a:pt x="296287" y="44470"/>
                </a:lnTo>
                <a:cubicBezTo>
                  <a:pt x="307449" y="43755"/>
                  <a:pt x="317629" y="51078"/>
                  <a:pt x="320576" y="61883"/>
                </a:cubicBezTo>
                <a:lnTo>
                  <a:pt x="326827" y="85279"/>
                </a:lnTo>
                <a:cubicBezTo>
                  <a:pt x="329684" y="96083"/>
                  <a:pt x="324594" y="107513"/>
                  <a:pt x="314504" y="112514"/>
                </a:cubicBezTo>
                <a:lnTo>
                  <a:pt x="280839" y="129123"/>
                </a:lnTo>
                <a:cubicBezTo>
                  <a:pt x="280214" y="133677"/>
                  <a:pt x="279321" y="138232"/>
                  <a:pt x="278160" y="142696"/>
                </a:cubicBezTo>
                <a:cubicBezTo>
                  <a:pt x="276999" y="147161"/>
                  <a:pt x="275392" y="151626"/>
                  <a:pt x="273695" y="155823"/>
                </a:cubicBezTo>
                <a:lnTo>
                  <a:pt x="294501" y="187077"/>
                </a:lnTo>
                <a:cubicBezTo>
                  <a:pt x="300752" y="196453"/>
                  <a:pt x="299502" y="208865"/>
                  <a:pt x="291554" y="216813"/>
                </a:cubicBezTo>
                <a:lnTo>
                  <a:pt x="274409" y="233958"/>
                </a:lnTo>
                <a:cubicBezTo>
                  <a:pt x="266462" y="241905"/>
                  <a:pt x="254050" y="243155"/>
                  <a:pt x="244673" y="236905"/>
                </a:cubicBezTo>
                <a:lnTo>
                  <a:pt x="213420" y="216098"/>
                </a:lnTo>
                <a:cubicBezTo>
                  <a:pt x="204936" y="219581"/>
                  <a:pt x="195917" y="222081"/>
                  <a:pt x="186720" y="223331"/>
                </a:cubicBezTo>
                <a:lnTo>
                  <a:pt x="170111" y="256907"/>
                </a:lnTo>
                <a:cubicBezTo>
                  <a:pt x="165110" y="266998"/>
                  <a:pt x="153680" y="272088"/>
                  <a:pt x="142875" y="269230"/>
                </a:cubicBezTo>
                <a:lnTo>
                  <a:pt x="119479" y="262979"/>
                </a:lnTo>
                <a:cubicBezTo>
                  <a:pt x="108585" y="260033"/>
                  <a:pt x="101352" y="249853"/>
                  <a:pt x="102066" y="238691"/>
                </a:cubicBezTo>
                <a:lnTo>
                  <a:pt x="104477" y="201275"/>
                </a:lnTo>
                <a:cubicBezTo>
                  <a:pt x="97066" y="195560"/>
                  <a:pt x="90547" y="188952"/>
                  <a:pt x="84921" y="181630"/>
                </a:cubicBezTo>
                <a:lnTo>
                  <a:pt x="47417" y="184041"/>
                </a:lnTo>
                <a:cubicBezTo>
                  <a:pt x="36255" y="184755"/>
                  <a:pt x="26075" y="177433"/>
                  <a:pt x="23128" y="166628"/>
                </a:cubicBezTo>
                <a:lnTo>
                  <a:pt x="16877" y="143232"/>
                </a:lnTo>
                <a:cubicBezTo>
                  <a:pt x="14020" y="132427"/>
                  <a:pt x="19110" y="120997"/>
                  <a:pt x="29200" y="115997"/>
                </a:cubicBezTo>
                <a:lnTo>
                  <a:pt x="62865" y="99387"/>
                </a:lnTo>
                <a:cubicBezTo>
                  <a:pt x="63490" y="94833"/>
                  <a:pt x="64383" y="90368"/>
                  <a:pt x="65544" y="85814"/>
                </a:cubicBezTo>
                <a:cubicBezTo>
                  <a:pt x="66794" y="81260"/>
                  <a:pt x="68223" y="76885"/>
                  <a:pt x="70009" y="72688"/>
                </a:cubicBezTo>
                <a:lnTo>
                  <a:pt x="49203" y="41523"/>
                </a:lnTo>
                <a:cubicBezTo>
                  <a:pt x="42952" y="32147"/>
                  <a:pt x="44202" y="19735"/>
                  <a:pt x="52149" y="11787"/>
                </a:cubicBezTo>
                <a:lnTo>
                  <a:pt x="69294" y="-5358"/>
                </a:lnTo>
                <a:cubicBezTo>
                  <a:pt x="77242" y="-13305"/>
                  <a:pt x="89654" y="-14555"/>
                  <a:pt x="99030" y="-8305"/>
                </a:cubicBezTo>
                <a:lnTo>
                  <a:pt x="130284" y="12502"/>
                </a:lnTo>
                <a:cubicBezTo>
                  <a:pt x="138767" y="9019"/>
                  <a:pt x="147786" y="6519"/>
                  <a:pt x="156984" y="5269"/>
                </a:cubicBezTo>
                <a:lnTo>
                  <a:pt x="173593" y="-28307"/>
                </a:lnTo>
                <a:cubicBezTo>
                  <a:pt x="178594" y="-38398"/>
                  <a:pt x="189934" y="-43488"/>
                  <a:pt x="200829" y="-40630"/>
                </a:cubicBezTo>
                <a:close/>
                <a:moveTo>
                  <a:pt x="171807" y="75009"/>
                </a:moveTo>
                <a:cubicBezTo>
                  <a:pt x="150122" y="75009"/>
                  <a:pt x="132517" y="92615"/>
                  <a:pt x="132517" y="114300"/>
                </a:cubicBezTo>
                <a:cubicBezTo>
                  <a:pt x="132517" y="135985"/>
                  <a:pt x="150122" y="153591"/>
                  <a:pt x="171807" y="153591"/>
                </a:cubicBezTo>
                <a:cubicBezTo>
                  <a:pt x="193492" y="153591"/>
                  <a:pt x="211098" y="135985"/>
                  <a:pt x="211098" y="114300"/>
                </a:cubicBezTo>
                <a:cubicBezTo>
                  <a:pt x="211098" y="92615"/>
                  <a:pt x="193492" y="75009"/>
                  <a:pt x="171807" y="7500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7700268" y="4089400"/>
            <a:ext cx="219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HDIS Backend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664027" y="4546600"/>
            <a:ext cx="4267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Directed evolution</a:t>
            </a:r>
            <a:pPr algn="ctr" indent="0" marL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for backend resilience, maintaining 95.4% coherence indefinitely.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7-d2nf9t98bjvh7rlj0ef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700"/>
            <a:ext cx="12192000" cy="683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3310" y="4733925"/>
            <a:ext cx="4088765" cy="1111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7200" b="1" dirty="0">
                <a:solidFill>
                  <a:srgbClr val="3A5A6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348480" y="5826760"/>
            <a:ext cx="7173595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r" indent="0" marL="0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Research Questions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3F4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7:12-d2nf9s18bjvh7rlj0ed0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9685" y="-19050"/>
            <a:ext cx="12329160" cy="699579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2235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6B8E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Primary Research Questions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098800"/>
            <a:ext cx="723900" cy="508000"/>
          </a:xfrm>
          <a:prstGeom prst="rect">
            <a:avLst/>
          </a:prstGeom>
          <a:noFill/>
          <a:ln/>
        </p:spPr>
        <p:txBody>
          <a:bodyPr wrap="square" lIns="0" tIns="50800" rIns="0" bIns="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9EAE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76374" y="3098800"/>
            <a:ext cx="5219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How can HDIS resolve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A9B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JS/UI/UX error cascades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across frontend-backend-infrastructure layers?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299200" y="3098800"/>
            <a:ext cx="723900" cy="508000"/>
          </a:xfrm>
          <a:prstGeom prst="rect">
            <a:avLst/>
          </a:prstGeom>
          <a:noFill/>
          <a:ln/>
        </p:spPr>
        <p:txBody>
          <a:bodyPr wrap="square" lIns="0" tIns="50800" rIns="0" bIns="0" rtlCol="0" anchor="ctr"/>
          <a:lstStyle/>
          <a:p>
            <a:pPr indent="0" marL="0">
              <a:lnSpc>
                <a:spcPct val="100000"/>
              </a:lnSpc>
              <a:buNone/>
            </a:pPr>
            <a:r>
              <a:rPr lang="en-US" sz="3000" dirty="0">
                <a:solidFill>
                  <a:srgbClr val="9EAE9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721574" y="3098800"/>
            <a:ext cx="5219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How can OBIX constitutional components enforce 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8A9B9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accessibility and dignity constraints</a:t>
            </a:r>
            <a:pPr indent="0" marL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4A4A4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automatically?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6F4ED"/>
      </a:accent1>
      <a:accent2>
        <a:srgbClr val="8E9E7E"/>
      </a:accent2>
      <a:accent3>
        <a:srgbClr val="3A5A60"/>
      </a:accent3>
      <a:accent4>
        <a:srgbClr val="6B7A5B"/>
      </a:accent4>
      <a:accent5>
        <a:srgbClr val="2C3739"/>
      </a:accent5>
      <a:accent6>
        <a:srgbClr val="9AD6FD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PhD Roadmap: OBIX+HDIS</dc:title>
  <dc:subject>PhD Roadmap: OBIX+HDIS</dc:subject>
  <dc:creator>Kimi</dc:creator>
  <cp:lastModifiedBy>Kimi</cp:lastModifiedBy>
  <cp:revision>1</cp:revision>
  <dcterms:created xsi:type="dcterms:W3CDTF">2025-10-04T16:06:09Z</dcterms:created>
  <dcterms:modified xsi:type="dcterms:W3CDTF">2025-10-04T16:06:09Z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{"Label":"PhD Roadmap: OBIX+HDIS","ContentProducer":"001191110108MACG2KBH8F10000","ProduceID":"d3gk9007aa366q26avl0","ReservedCode1":"","ContentPropagator":"001191110108MACG2KBH8F20000","PropagateID":"d3gk9007aa366q26avl0","ReservedCode2":""}</vt:lpwstr>
  </property>
</Properties>
</file>